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9144000" cy="6858000" type="screen4x3"/>
  <p:notesSz cx="7010400" cy="9296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7E374-A3CD-4D2F-BD5F-2E28696773FD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8B22E-7D73-425E-844C-0D4D7480DD9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7E374-A3CD-4D2F-BD5F-2E28696773FD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8B22E-7D73-425E-844C-0D4D7480DD9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7E374-A3CD-4D2F-BD5F-2E28696773FD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8B22E-7D73-425E-844C-0D4D7480DD9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7E374-A3CD-4D2F-BD5F-2E28696773FD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8B22E-7D73-425E-844C-0D4D7480DD9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7E374-A3CD-4D2F-BD5F-2E28696773FD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8B22E-7D73-425E-844C-0D4D7480DD9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7E374-A3CD-4D2F-BD5F-2E28696773FD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8B22E-7D73-425E-844C-0D4D7480DD9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7E374-A3CD-4D2F-BD5F-2E28696773FD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8B22E-7D73-425E-844C-0D4D7480DD9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7E374-A3CD-4D2F-BD5F-2E28696773FD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8B22E-7D73-425E-844C-0D4D7480DD9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7E374-A3CD-4D2F-BD5F-2E28696773FD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8B22E-7D73-425E-844C-0D4D7480DD9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7E374-A3CD-4D2F-BD5F-2E28696773FD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8B22E-7D73-425E-844C-0D4D7480DD9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7E374-A3CD-4D2F-BD5F-2E28696773FD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8B22E-7D73-425E-844C-0D4D7480DD9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7E374-A3CD-4D2F-BD5F-2E28696773FD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8B22E-7D73-425E-844C-0D4D7480DD9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co/url?sa=i&amp;rct=j&amp;q=&amp;esrc=s&amp;source=images&amp;cd=&amp;cad=rja&amp;uact=8&amp;ved=0ahUKEwiT9NfynK_JAhXKQCYKHRnzCcEQjRwIBw&amp;url=http://www.bogotahumana.gov.co/article/bogot%C3%A1-certificada-por-superservicios-en-manejo-recursos-agua-potable-y-saneamiento-b%C3%A1sico&amp;psig=AFQjCNFHNOtLlaVtmmOVBT6299F1-Vd3Mg&amp;ust=1448666359417208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53752" y="1160038"/>
            <a:ext cx="9036496" cy="617335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s-ES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INFORME DEL AUDITOR EXTERNO DE GESTIÓN Y RESULTADOS</a:t>
            </a:r>
          </a:p>
          <a:p>
            <a:pPr algn="ctr">
              <a:buNone/>
            </a:pPr>
            <a:endParaRPr lang="es-ES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es-MX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21 de julio de 2022</a:t>
            </a:r>
          </a:p>
          <a:p>
            <a:pPr algn="just">
              <a:spcBef>
                <a:spcPts val="0"/>
              </a:spcBef>
              <a:buNone/>
            </a:pPr>
            <a:r>
              <a:rPr lang="es-MX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Señores</a:t>
            </a:r>
          </a:p>
          <a:p>
            <a:pPr algn="just">
              <a:spcBef>
                <a:spcPts val="0"/>
              </a:spcBef>
              <a:buNone/>
            </a:pPr>
            <a:r>
              <a:rPr lang="es-MX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GASES DEL CARIBE S.A. E.S.P. y SUPERINTENDENCIA DE SERVICIOS PÚBLICOS DOMICILIARIOS</a:t>
            </a:r>
          </a:p>
          <a:p>
            <a:pPr algn="just">
              <a:spcBef>
                <a:spcPts val="0"/>
              </a:spcBef>
              <a:buNone/>
            </a:pPr>
            <a:endParaRPr lang="es-MX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es-MX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Hemos llevado a cabo la Auditoría Externa de Gestión y Resultados de GASES DEL CARIBE S.A. E.S.P., por el año terminado al 31 de diciembre de 2021. Nuestro trabajo fue ejecutado en conformidad con las Leyes 142 de 1994 y 689 de 2001 y la Resolución No. 20061300012295 de 2006, No. 20121300003545 de 2012, el anexo de la Resolución No. 20171300058365 de 2017, y la Resolución No. 20211000555175 de 2021 modificada por la No. 20221000470165 de 2022, emitidas por la Superintendencia de Servicios Públicos Domiciliarios y no en conformidad con las Normas Internacionales de Auditoría o en las Normas Internacionales de Servicios Relacionados.</a:t>
            </a:r>
          </a:p>
          <a:p>
            <a:pPr algn="just">
              <a:spcBef>
                <a:spcPts val="0"/>
              </a:spcBef>
              <a:buNone/>
            </a:pPr>
            <a:endParaRPr lang="es-MX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es-MX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Administración de GASES DEL CARIBE S.A. E.S.P., tiene responsabilidad por la exactitud e integridad de la información sobre la cual se basó nuestro trabajo, el cumplimiento de los requerimientos establecidos en las leyes y resoluciones descritas anteriormente, su gestión y resultados, así como por la calidad y oportunidad de la información reportada en el Sistema Único de Información de la Superintendencia de Servicios Públicos Domiciliarios.  </a:t>
            </a:r>
          </a:p>
          <a:p>
            <a:pPr algn="just">
              <a:spcBef>
                <a:spcPts val="0"/>
              </a:spcBef>
              <a:buNone/>
            </a:pPr>
            <a:endParaRPr lang="es-MX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es-MX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Nuestra responsabilidad consistió en informar sobre: (a) la arquitectura organizacional, (b) el organigrama, (c) la viabilidad financiera, (d) el análisis y evaluación de puntos específicos, (e) los indicadores y referentes de la evaluación de la gestión, (f) los indicadores clasificación por nivel de riesgo, (g) la matriz de riesgos y (h) el sistema de control interno de la Compañía, conforme las leyes y resoluciones descritas anteriormente y basados en la información proporcionada por la Administración de GASES DEL CARIBE S.A. E.S.P. por el año terminado al 31 de diciembre del 2021. </a:t>
            </a:r>
          </a:p>
          <a:p>
            <a:pPr algn="just">
              <a:spcBef>
                <a:spcPts val="0"/>
              </a:spcBef>
              <a:buNone/>
            </a:pPr>
            <a:endParaRPr lang="es-MX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es-MX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acuerdo con el trabajo efectuado, nos permitimos informar que, a partir de la información técnica y operativa suministrada por la Administración de la Compañía y la opinión emitida por el Revisor Fiscal al 22 de febrero de 2022, por el año terminado al 31 de diciembre de 2021, no observamos situaciones de negocio en marcha o de control interno que pudiesen afectar la gestión de la Compañía. Teniendo en cuenta lo anterior, los resultados de la gestión de GASES DEL CARIBE S.A. E.S.P., fueron presentados a la Superintendencia de Servicios Públicos Domiciliarios en nuestro informe del Auditor Externo de Gestión y Resultados por el año terminado al 31 de diciembre de 2021.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s-ES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s-ES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Deloitte Asesores y Consultores Ltda.</a:t>
            </a:r>
          </a:p>
          <a:p>
            <a:pPr marL="0" indent="0" algn="just">
              <a:buNone/>
            </a:pPr>
            <a:endParaRPr lang="es-ES" sz="11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051" name="Picture 2"/>
          <p:cNvPicPr>
            <a:picLocks noChangeAspect="1" noChangeArrowheads="1"/>
          </p:cNvPicPr>
          <p:nvPr/>
        </p:nvPicPr>
        <p:blipFill>
          <a:blip r:embed="rId2" cstate="print"/>
          <a:srcRect b="14873"/>
          <a:stretch>
            <a:fillRect/>
          </a:stretch>
        </p:blipFill>
        <p:spPr bwMode="auto">
          <a:xfrm>
            <a:off x="3707904" y="129446"/>
            <a:ext cx="2000264" cy="823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CuadroTexto"/>
          <p:cNvSpPr txBox="1"/>
          <p:nvPr/>
        </p:nvSpPr>
        <p:spPr>
          <a:xfrm>
            <a:off x="3707904" y="892769"/>
            <a:ext cx="2000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err="1">
                <a:latin typeface="Verdana" pitchFamily="34" charset="0"/>
              </a:rPr>
              <a:t>Nit</a:t>
            </a:r>
            <a:r>
              <a:rPr lang="es-ES" sz="1200" b="1" dirty="0">
                <a:latin typeface="Verdana" pitchFamily="34" charset="0"/>
              </a:rPr>
              <a:t>: 890.101.691-2</a:t>
            </a:r>
            <a:endParaRPr lang="es-ES" sz="1200" dirty="0">
              <a:latin typeface="Verdana" pitchFamily="34" charset="0"/>
            </a:endParaRPr>
          </a:p>
        </p:txBody>
      </p:sp>
      <p:pic>
        <p:nvPicPr>
          <p:cNvPr id="7" name="Picture 2" descr="http://www.bogotahumana.gov.co/sites/default/files/styles/node-detail/public/field/image/superservicios_0.jpg?itok=S8xfzp7h">
            <a:hlinkClick r:id="rId3"/>
            <a:extLst>
              <a:ext uri="{FF2B5EF4-FFF2-40B4-BE49-F238E27FC236}">
                <a16:creationId xmlns:a16="http://schemas.microsoft.com/office/drawing/2014/main" id="{F4EE05E1-FC09-4619-92AF-DBA4F8ADA4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28" t="18022" r="12072" b="33919"/>
          <a:stretch/>
        </p:blipFill>
        <p:spPr bwMode="auto">
          <a:xfrm>
            <a:off x="6911237" y="6460322"/>
            <a:ext cx="1782194" cy="648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1">
            <a:extLst>
              <a:ext uri="{FF2B5EF4-FFF2-40B4-BE49-F238E27FC236}">
                <a16:creationId xmlns:a16="http://schemas.microsoft.com/office/drawing/2014/main" id="{9154F4B7-7787-4033-B6D5-2BEDE132AD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602594"/>
            <a:ext cx="149542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A0D72626-7733-4E67-AD80-BACD45F902A3}"/>
              </a:ext>
            </a:extLst>
          </p:cNvPr>
          <p:cNvSpPr txBox="1"/>
          <p:nvPr/>
        </p:nvSpPr>
        <p:spPr>
          <a:xfrm>
            <a:off x="7526027" y="6498608"/>
            <a:ext cx="92845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900" dirty="0">
                <a:latin typeface="Verdana" panose="020B0604030504040204" pitchFamily="34" charset="0"/>
                <a:ea typeface="Verdana" panose="020B0604030504040204" pitchFamily="34" charset="0"/>
              </a:rPr>
              <a:t>Vigilado por:</a:t>
            </a:r>
          </a:p>
        </p:txBody>
      </p:sp>
    </p:spTree>
    <p:extLst>
      <p:ext uri="{BB962C8B-B14F-4D97-AF65-F5344CB8AC3E}">
        <p14:creationId xmlns:p14="http://schemas.microsoft.com/office/powerpoint/2010/main" val="39797565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3147</TotalTime>
  <Words>498</Words>
  <Application>Microsoft Office PowerPoint</Application>
  <PresentationFormat>Presentación en pantalla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Juliana Villegas</dc:creator>
  <cp:lastModifiedBy>Lissette Castrillon</cp:lastModifiedBy>
  <cp:revision>52</cp:revision>
  <dcterms:created xsi:type="dcterms:W3CDTF">2011-02-25T16:27:18Z</dcterms:created>
  <dcterms:modified xsi:type="dcterms:W3CDTF">2022-07-19T16:50:22Z</dcterms:modified>
</cp:coreProperties>
</file>